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0" r:id="rId5"/>
    <p:sldId id="302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1915" autoAdjust="0"/>
  </p:normalViewPr>
  <p:slideViewPr>
    <p:cSldViewPr snapToGrid="0">
      <p:cViewPr varScale="1">
        <p:scale>
          <a:sx n="55" d="100"/>
          <a:sy n="55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79F6-FD39-427E-AC7B-36E6F1D7D940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2D5E8-3B75-4A93-A669-FA5D99E1B9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385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2D5E8-3B75-4A93-A669-FA5D99E1B94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37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2D5E8-3B75-4A93-A669-FA5D99E1B94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902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2D5E8-3B75-4A93-A669-FA5D99E1B94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84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2D5E8-3B75-4A93-A669-FA5D99E1B94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977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2D5E8-3B75-4A93-A669-FA5D99E1B945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24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915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569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232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611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41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266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302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11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648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9CF0-64A8-47CE-85CA-D23E00663B46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56C6-1B03-406D-A46D-1F50974B60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7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www.luca-arts.be/nl/onderwijsadministrati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.europa.eu/education/resources-and-tools/european-credit-transfer-and-accumulation-system-ects_n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.vlaanderen.be/nl/leerkredi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a-arts.be/nl/inschrijven#artistieke_toelatingsproe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s://www.kunststudereninvlaanderen.b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a-arts.b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a-arts.be/nl/studiekosten-en-studiefinancier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65FF3A-0F62-4BA3-A424-7DF302DF8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t="30054" r="19531" b="-1"/>
          <a:stretch/>
        </p:blipFill>
        <p:spPr>
          <a:xfrm>
            <a:off x="7048500" y="0"/>
            <a:ext cx="5159895" cy="68580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3F7F1F-75BB-43FA-A230-DC5A21AA6D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4" t="2978" r="5673" b="14889"/>
          <a:stretch/>
        </p:blipFill>
        <p:spPr>
          <a:xfrm>
            <a:off x="7048500" y="-4025"/>
            <a:ext cx="5159894" cy="68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Schrijf tijdig in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501FB59-762C-4D89-A573-37807D91389F}"/>
              </a:ext>
            </a:extLst>
          </p:cNvPr>
          <p:cNvCxnSpPr/>
          <p:nvPr/>
        </p:nvCxnSpPr>
        <p:spPr>
          <a:xfrm>
            <a:off x="70358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5D95BF35-124C-4943-92CA-A8A10AB80B62}"/>
              </a:ext>
            </a:extLst>
          </p:cNvPr>
          <p:cNvSpPr/>
          <p:nvPr/>
        </p:nvSpPr>
        <p:spPr>
          <a:xfrm>
            <a:off x="7516368" y="1339259"/>
            <a:ext cx="4177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dirty="0"/>
              <a:t>Schrijf je tijdig in</a:t>
            </a:r>
          </a:p>
          <a:p>
            <a:pPr algn="r"/>
            <a:r>
              <a:rPr lang="nl-BE" dirty="0"/>
              <a:t>zodat je alle verplichte introductiesessies en eerste lesafspraken kan meemaken</a:t>
            </a:r>
            <a:r>
              <a:rPr lang="nl-BE" dirty="0">
                <a:solidFill>
                  <a:schemeClr val="tx2"/>
                </a:solidFill>
              </a:rPr>
              <a:t>.</a:t>
            </a:r>
            <a:endParaRPr lang="nl-BE" sz="2000" b="0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E1752C3-FACE-4625-981B-39F457CE4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r="42292"/>
          <a:stretch/>
        </p:blipFill>
        <p:spPr>
          <a:xfrm>
            <a:off x="0" y="2203854"/>
            <a:ext cx="7035799" cy="3888601"/>
          </a:xfrm>
          <a:prstGeom prst="rect">
            <a:avLst/>
          </a:prstGeom>
        </p:spPr>
      </p:pic>
      <p:sp>
        <p:nvSpPr>
          <p:cNvPr id="24" name="Pijl-rechts 4">
            <a:hlinkClick r:id="rId5" action="ppaction://hlinksldjump" tooltip="Terug naar overzicht"/>
            <a:extLst>
              <a:ext uri="{FF2B5EF4-FFF2-40B4-BE49-F238E27FC236}">
                <a16:creationId xmlns:a16="http://schemas.microsoft.com/office/drawing/2014/main" id="{19E083D7-DD86-4C03-80F5-74BB0D2FA63B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Tekstvak 24">
            <a:hlinkClick r:id="rId5" action="ppaction://hlinksldjump"/>
            <a:extLst>
              <a:ext uri="{FF2B5EF4-FFF2-40B4-BE49-F238E27FC236}">
                <a16:creationId xmlns:a16="http://schemas.microsoft.com/office/drawing/2014/main" id="{FA693303-BB4D-4E44-A044-B36A34925D00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31664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Contact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501FB59-762C-4D89-A573-37807D91389F}"/>
              </a:ext>
            </a:extLst>
          </p:cNvPr>
          <p:cNvCxnSpPr/>
          <p:nvPr/>
        </p:nvCxnSpPr>
        <p:spPr>
          <a:xfrm>
            <a:off x="70358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5D95BF35-124C-4943-92CA-A8A10AB80B62}"/>
              </a:ext>
            </a:extLst>
          </p:cNvPr>
          <p:cNvSpPr/>
          <p:nvPr/>
        </p:nvSpPr>
        <p:spPr>
          <a:xfrm>
            <a:off x="7516368" y="1339259"/>
            <a:ext cx="4177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dirty="0"/>
              <a:t>Nog vragen?</a:t>
            </a:r>
            <a:br>
              <a:rPr lang="nl-BE" dirty="0"/>
            </a:br>
            <a:r>
              <a:rPr lang="nl-BE" dirty="0"/>
              <a:t>Contactgegevens vind je hier:</a:t>
            </a:r>
          </a:p>
          <a:p>
            <a:pPr algn="r"/>
            <a:r>
              <a:rPr lang="nl-BE" dirty="0">
                <a:hlinkClick r:id="rId4"/>
              </a:rPr>
              <a:t>https://www.luca-arts.be/nl/onderwijsadministraties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E1752C3-FACE-4625-981B-39F457CE4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</a:blip>
          <a:srcRect r="42292"/>
          <a:stretch/>
        </p:blipFill>
        <p:spPr>
          <a:xfrm>
            <a:off x="0" y="2203854"/>
            <a:ext cx="7035799" cy="38886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37497A-27D5-449E-A803-810B8BF6BF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r="22543" b="24486"/>
          <a:stretch/>
        </p:blipFill>
        <p:spPr>
          <a:xfrm>
            <a:off x="0" y="2203854"/>
            <a:ext cx="7035798" cy="3888601"/>
          </a:xfrm>
          <a:prstGeom prst="rect">
            <a:avLst/>
          </a:prstGeom>
        </p:spPr>
      </p:pic>
      <p:sp>
        <p:nvSpPr>
          <p:cNvPr id="13" name="Pijl-rechts 4">
            <a:hlinkClick r:id="rId7" action="ppaction://hlinksldjump" tooltip="Terug naar overzicht"/>
            <a:extLst>
              <a:ext uri="{FF2B5EF4-FFF2-40B4-BE49-F238E27FC236}">
                <a16:creationId xmlns:a16="http://schemas.microsoft.com/office/drawing/2014/main" id="{D8957B03-957B-42E0-9AD5-89D2F0918352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ekstvak 13">
            <a:hlinkClick r:id="rId7" action="ppaction://hlinksldjump"/>
            <a:extLst>
              <a:ext uri="{FF2B5EF4-FFF2-40B4-BE49-F238E27FC236}">
                <a16:creationId xmlns:a16="http://schemas.microsoft.com/office/drawing/2014/main" id="{AF55CAB9-777B-4F90-9708-6CA02844E79E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85754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501FB59-762C-4D89-A573-37807D91389F}"/>
              </a:ext>
            </a:extLst>
          </p:cNvPr>
          <p:cNvCxnSpPr/>
          <p:nvPr/>
        </p:nvCxnSpPr>
        <p:spPr>
          <a:xfrm>
            <a:off x="70358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5D95BF35-124C-4943-92CA-A8A10AB80B62}"/>
              </a:ext>
            </a:extLst>
          </p:cNvPr>
          <p:cNvSpPr/>
          <p:nvPr/>
        </p:nvSpPr>
        <p:spPr>
          <a:xfrm>
            <a:off x="7516368" y="1339259"/>
            <a:ext cx="4177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dirty="0"/>
              <a:t>Wij kijken er alvast naar uit jullie in één van onze opleidingen te mogen verwelkomen.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E1752C3-FACE-4625-981B-39F457CE4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r="42292"/>
          <a:stretch/>
        </p:blipFill>
        <p:spPr>
          <a:xfrm>
            <a:off x="0" y="2203854"/>
            <a:ext cx="7035799" cy="38886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37497A-27D5-449E-A803-810B8BF6BF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" r="22543" b="24486"/>
          <a:stretch/>
        </p:blipFill>
        <p:spPr>
          <a:xfrm>
            <a:off x="0" y="2203854"/>
            <a:ext cx="7035798" cy="388860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C844080-67B8-4EDC-9879-FCC1989E59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097" r="225" b="7426"/>
          <a:stretch/>
        </p:blipFill>
        <p:spPr>
          <a:xfrm>
            <a:off x="-15939" y="2203853"/>
            <a:ext cx="7051733" cy="388860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665B4CC-D956-493D-9D2E-B9849A176B9A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Tot binnenkort?</a:t>
            </a:r>
          </a:p>
        </p:txBody>
      </p:sp>
      <p:sp>
        <p:nvSpPr>
          <p:cNvPr id="14" name="Pijl-rechts 4">
            <a:hlinkClick r:id="rId7" action="ppaction://hlinksldjump" tooltip="Terug naar overzicht"/>
            <a:extLst>
              <a:ext uri="{FF2B5EF4-FFF2-40B4-BE49-F238E27FC236}">
                <a16:creationId xmlns:a16="http://schemas.microsoft.com/office/drawing/2014/main" id="{2FB163EF-9D53-4116-9319-92D07A5C22BC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hlinkClick r:id="rId7" action="ppaction://hlinksldjump"/>
            <a:extLst>
              <a:ext uri="{FF2B5EF4-FFF2-40B4-BE49-F238E27FC236}">
                <a16:creationId xmlns:a16="http://schemas.microsoft.com/office/drawing/2014/main" id="{A2D4B651-83EE-443A-90DD-3C70FE732BDC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37188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3" name="Rechthoek 2">
            <a:hlinkClick r:id="rId4" action="ppaction://hlinksldjump"/>
          </p:cNvPr>
          <p:cNvSpPr/>
          <p:nvPr/>
        </p:nvSpPr>
        <p:spPr>
          <a:xfrm>
            <a:off x="684406" y="2002866"/>
            <a:ext cx="7989455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5" action="ppaction://hlinksldjump"/>
              </a:rPr>
              <a:t>LUCA School of Arts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6" action="ppaction://hlinksldjump"/>
              </a:rPr>
              <a:t>Studeren met studiepunten (ECTS)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7" action="ppaction://hlinksldjump"/>
              </a:rPr>
              <a:t>Leerkrediet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Artistieke Toelatingsproef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8" action="ppaction://hlinksldjump"/>
              </a:rPr>
              <a:t>Inschrijving Online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9" action="ppaction://hlinksldjump"/>
              </a:rPr>
              <a:t>Studiekosten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10" action="ppaction://hlinksldjump"/>
              </a:rPr>
              <a:t>Start Academiejaar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11" action="ppaction://hlinksldjump"/>
              </a:rPr>
              <a:t>Schrijf tijdig in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hlinkClick r:id="rId12" action="ppaction://hlinksldjump"/>
              </a:rPr>
              <a:t>Contact Onderwijsadministratie</a:t>
            </a:r>
            <a:endParaRPr lang="nl-BE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0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jl-rechts 4">
            <a:hlinkClick r:id="rId2" action="ppaction://hlinksldjump" tooltip="Terug naar overzicht"/>
            <a:extLst>
              <a:ext uri="{FF2B5EF4-FFF2-40B4-BE49-F238E27FC236}">
                <a16:creationId xmlns:a16="http://schemas.microsoft.com/office/drawing/2014/main" id="{B359093B-0631-4942-A302-E769FBB4EE32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5D33D8A-1834-4688-8C89-B004F24F8DC5}"/>
              </a:ext>
            </a:extLst>
          </p:cNvPr>
          <p:cNvSpPr/>
          <p:nvPr/>
        </p:nvSpPr>
        <p:spPr>
          <a:xfrm>
            <a:off x="660400" y="2112203"/>
            <a:ext cx="614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 wil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kritische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studenten opleiden opdat ze in staat zijn om zich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autonoom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 positioneren in de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samenleving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l-BE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 </a:t>
            </a:r>
            <a:r>
              <a:rPr lang="nl-BE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 een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uitdagende onderwijs- en </a:t>
            </a:r>
            <a:r>
              <a:rPr lang="nl-BE" sz="1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onderzoeksomgeving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alle ruimte voor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aanbieden.</a:t>
            </a:r>
          </a:p>
          <a:p>
            <a:endParaRPr lang="nl-BE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 engageert zich als een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actieve speler 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 samenleving vanuit haar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artistieke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ontwerpmatige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praktijkgerichte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onderzoekende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basis.</a:t>
            </a:r>
          </a:p>
          <a:p>
            <a:endParaRPr lang="nl-BE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 wil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lokaal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globaal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denken. De lokale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dynamiek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rond de verschillende campussen is een sterkte voor de uitbouw van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internationale netwerken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l-BE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 zoekt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synergie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tussen de verschillende campussen en biedt ruimte voor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verruiming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nl-B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verdieping</a:t>
            </a:r>
            <a:r>
              <a:rPr lang="nl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de trajecten van de studenten.</a:t>
            </a:r>
            <a:endParaRPr lang="nl-BE" sz="1600" b="0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A7AEB7-67A4-4DD1-B528-974D08515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7" y="2492302"/>
            <a:ext cx="4800586" cy="4225998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4B6CCE7-5BFA-49A8-A407-6240A9B9483A}"/>
              </a:ext>
            </a:extLst>
          </p:cNvPr>
          <p:cNvCxnSpPr/>
          <p:nvPr/>
        </p:nvCxnSpPr>
        <p:spPr>
          <a:xfrm>
            <a:off x="70358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4174CE63-F832-4B95-9C5B-C0A3E24F1EC9}"/>
              </a:ext>
            </a:extLst>
          </p:cNvPr>
          <p:cNvSpPr/>
          <p:nvPr/>
        </p:nvSpPr>
        <p:spPr>
          <a:xfrm>
            <a:off x="7427468" y="1324492"/>
            <a:ext cx="4177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campussen</a:t>
            </a:r>
          </a:p>
          <a:p>
            <a:pPr algn="r"/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Genk: </a:t>
            </a:r>
            <a:r>
              <a:rPr lang="nl-BE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C-mine</a:t>
            </a: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Leuven: </a:t>
            </a:r>
            <a:r>
              <a:rPr lang="nl-BE" sz="20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Lemmens</a:t>
            </a:r>
            <a:r>
              <a:rPr lang="nl-BE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Gent: </a:t>
            </a:r>
            <a:r>
              <a:rPr lang="nl-BE" sz="20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Sint-Lucas</a:t>
            </a:r>
            <a:r>
              <a:rPr lang="nl-BE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r"/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Brussel: </a:t>
            </a:r>
            <a:r>
              <a:rPr lang="nl-BE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Sint-Lukas</a:t>
            </a:r>
            <a:r>
              <a:rPr lang="nl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Vorst: </a:t>
            </a:r>
            <a:r>
              <a:rPr lang="nl-BE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Narafi</a:t>
            </a:r>
            <a:endParaRPr lang="nl-BE" sz="2000" b="0" i="0" dirty="0">
              <a:solidFill>
                <a:schemeClr val="accent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LUCA School of Arts</a:t>
            </a:r>
          </a:p>
        </p:txBody>
      </p:sp>
      <p:sp>
        <p:nvSpPr>
          <p:cNvPr id="19" name="Tekstvak 18">
            <a:hlinkClick r:id="rId2" action="ppaction://hlinksldjump"/>
            <a:extLst>
              <a:ext uri="{FF2B5EF4-FFF2-40B4-BE49-F238E27FC236}">
                <a16:creationId xmlns:a16="http://schemas.microsoft.com/office/drawing/2014/main" id="{343E51DD-F53B-4847-87F0-0679231BCC30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9325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jl-rechts 4">
            <a:hlinkClick r:id="rId2" action="ppaction://hlinksldjump" tooltip="Terug naar overzicht"/>
            <a:extLst>
              <a:ext uri="{FF2B5EF4-FFF2-40B4-BE49-F238E27FC236}">
                <a16:creationId xmlns:a16="http://schemas.microsoft.com/office/drawing/2014/main" id="{90D2A59A-F2ED-457D-A4CF-FACE08E2FD5C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Studeren met studiepunten (ECTS)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DEF4D8-7809-4839-82DA-FA05F1A8C3BC}"/>
              </a:ext>
            </a:extLst>
          </p:cNvPr>
          <p:cNvSpPr txBox="1"/>
          <p:nvPr/>
        </p:nvSpPr>
        <p:spPr>
          <a:xfrm flipH="1">
            <a:off x="689128" y="2106290"/>
            <a:ext cx="11145979" cy="317009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tx2"/>
                </a:solidFill>
              </a:rPr>
              <a:t>We rekenen niet meer in jaren, wel in studiepunten</a:t>
            </a:r>
          </a:p>
          <a:p>
            <a:endParaRPr lang="nl-BE" sz="2000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Een studiepunt staat voor een bepaalde studielast: contacturen, zelfstudie, voorbereiding, opdrachten, …</a:t>
            </a:r>
          </a:p>
          <a:p>
            <a:endParaRPr lang="nl-BE" sz="2000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Een opleidingsonderdeel krijgt een waarde in studiepunten</a:t>
            </a:r>
          </a:p>
          <a:p>
            <a:endParaRPr lang="nl-BE" sz="2000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Als je geslaagd bent voor een opleidingsonderdeel, heb je een reeks competenties behaald en krijg je daarvoor een creditbewijs</a:t>
            </a:r>
          </a:p>
          <a:p>
            <a:endParaRPr lang="nl-BE" sz="2000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Meer info: </a:t>
            </a:r>
            <a:r>
              <a:rPr lang="nl-BE" sz="2000" b="1" i="1" dirty="0">
                <a:solidFill>
                  <a:srgbClr val="FF0000"/>
                </a:solidFill>
                <a:hlinkClick r:id="rId4"/>
              </a:rPr>
              <a:t>Europees puntensysteem</a:t>
            </a:r>
            <a:endParaRPr lang="nl-BE" sz="2000" i="1" dirty="0">
              <a:solidFill>
                <a:schemeClr val="tx2"/>
              </a:solidFill>
            </a:endParaRPr>
          </a:p>
        </p:txBody>
      </p:sp>
      <p:sp>
        <p:nvSpPr>
          <p:cNvPr id="17" name="Tekstvak 16">
            <a:hlinkClick r:id="rId2" action="ppaction://hlinksldjump"/>
            <a:extLst>
              <a:ext uri="{FF2B5EF4-FFF2-40B4-BE49-F238E27FC236}">
                <a16:creationId xmlns:a16="http://schemas.microsoft.com/office/drawing/2014/main" id="{331670C9-B5C5-40C0-BFE4-B1D3B33AB5CB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44895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Leerkrediet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DEF4D8-7809-4839-82DA-FA05F1A8C3BC}"/>
              </a:ext>
            </a:extLst>
          </p:cNvPr>
          <p:cNvSpPr txBox="1"/>
          <p:nvPr/>
        </p:nvSpPr>
        <p:spPr>
          <a:xfrm flipH="1">
            <a:off x="689128" y="2106290"/>
            <a:ext cx="11145979" cy="390876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tx2"/>
                </a:solidFill>
              </a:rPr>
              <a:t>Iedereen start in Vlaanderen in het hoger onderwijs met een leerkrediet van 140 studiepunten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Die studiepunten moet je inzetten, maar kan je ook terugverdienen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Slagen (C): je krijgt de ingezette studiepunten terug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Niet slagen of tolerantie (T): je bent de ingezette studiepunten kwijt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De eerste 60 behaalde studiepunten krijg je dubbel terug (bonus)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Geen of te weinig leerkrediet overhouden, heeft gevolgen voor verder inschrijving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Meer informatie: </a:t>
            </a:r>
            <a:r>
              <a:rPr lang="nl-BE" sz="2000" dirty="0">
                <a:solidFill>
                  <a:schemeClr val="tx2"/>
                </a:solidFill>
                <a:hlinkClick r:id="rId3"/>
              </a:rPr>
              <a:t>website van Onderwijs Vlaanderen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7" name="Pijl-rechts 4">
            <a:hlinkClick r:id="rId4" action="ppaction://hlinksldjump" tooltip="Terug naar overzicht"/>
            <a:extLst>
              <a:ext uri="{FF2B5EF4-FFF2-40B4-BE49-F238E27FC236}">
                <a16:creationId xmlns:a16="http://schemas.microsoft.com/office/drawing/2014/main" id="{19C803EC-AD17-41E6-A695-C6573FC5B757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4" action="ppaction://hlinksldjump"/>
            <a:extLst>
              <a:ext uri="{FF2B5EF4-FFF2-40B4-BE49-F238E27FC236}">
                <a16:creationId xmlns:a16="http://schemas.microsoft.com/office/drawing/2014/main" id="{2427A912-B0FD-4D6A-B29D-846449511DE3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155827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Artistieke toelatingsproef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DEF4D8-7809-4839-82DA-FA05F1A8C3BC}"/>
              </a:ext>
            </a:extLst>
          </p:cNvPr>
          <p:cNvSpPr txBox="1"/>
          <p:nvPr/>
        </p:nvSpPr>
        <p:spPr>
          <a:xfrm flipH="1">
            <a:off x="689128" y="2106290"/>
            <a:ext cx="11145979" cy="286232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tx2"/>
                </a:solidFill>
              </a:rPr>
              <a:t>De artistieke toelatingsproef is verplicht voor </a:t>
            </a:r>
            <a:br>
              <a:rPr lang="nl-BE" sz="2000" dirty="0">
                <a:solidFill>
                  <a:schemeClr val="tx2"/>
                </a:solidFill>
              </a:rPr>
            </a:br>
            <a:r>
              <a:rPr lang="nl-BE" sz="2000" dirty="0">
                <a:solidFill>
                  <a:schemeClr val="tx2"/>
                </a:solidFill>
              </a:rPr>
              <a:t> 	de professionele opleidingen Film, TV &amp; Video en Beeldende Vormgeving</a:t>
            </a:r>
            <a:br>
              <a:rPr lang="nl-BE" sz="2000" dirty="0">
                <a:solidFill>
                  <a:schemeClr val="tx2"/>
                </a:solidFill>
              </a:rPr>
            </a:br>
            <a:r>
              <a:rPr lang="nl-BE" sz="2000" dirty="0">
                <a:solidFill>
                  <a:schemeClr val="tx2"/>
                </a:solidFill>
              </a:rPr>
              <a:t>	alle academische bacheloropleidingen </a:t>
            </a:r>
          </a:p>
          <a:p>
            <a:endParaRPr lang="nl-BE" sz="2000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Er zijn 3 momenten voorzien wanneer deze proeven doorgaan.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>
                <a:solidFill>
                  <a:schemeClr val="tx2"/>
                </a:solidFill>
              </a:rPr>
              <a:t>Meer informatie: </a:t>
            </a:r>
            <a:r>
              <a:rPr lang="nl-BE" sz="2000" dirty="0">
                <a:hlinkClick r:id="rId3"/>
              </a:rPr>
              <a:t>https://www.luca-arts.be/nl/inschrijven#artistieke_toelatingsproef</a:t>
            </a:r>
            <a:endParaRPr lang="nl-BE" sz="2000" dirty="0"/>
          </a:p>
          <a:p>
            <a:endParaRPr lang="nl-BE" sz="2000" dirty="0"/>
          </a:p>
          <a:p>
            <a:r>
              <a:rPr lang="nl-BE" sz="2000" dirty="0">
                <a:solidFill>
                  <a:schemeClr val="tx2"/>
                </a:solidFill>
              </a:rPr>
              <a:t>Registreren: </a:t>
            </a:r>
            <a:r>
              <a:rPr lang="nl-BE" sz="2000" dirty="0">
                <a:hlinkClick r:id="rId4"/>
              </a:rPr>
              <a:t>https://www.kunststudereninvlaanderen.be/</a:t>
            </a:r>
            <a:endParaRPr lang="nl-BE" sz="2000" dirty="0"/>
          </a:p>
        </p:txBody>
      </p:sp>
      <p:sp>
        <p:nvSpPr>
          <p:cNvPr id="10" name="Pijl-rechts 4">
            <a:hlinkClick r:id="rId5" action="ppaction://hlinksldjump" tooltip="Terug naar overzicht"/>
            <a:extLst>
              <a:ext uri="{FF2B5EF4-FFF2-40B4-BE49-F238E27FC236}">
                <a16:creationId xmlns:a16="http://schemas.microsoft.com/office/drawing/2014/main" id="{67A37D4A-9B69-481D-8EA8-A09DBDFC5308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hlinkClick r:id="rId5" action="ppaction://hlinksldjump"/>
            <a:extLst>
              <a:ext uri="{FF2B5EF4-FFF2-40B4-BE49-F238E27FC236}">
                <a16:creationId xmlns:a16="http://schemas.microsoft.com/office/drawing/2014/main" id="{64824D29-7F77-4B16-BD39-0C01302B9204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17632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Inschrijven online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DEF4D8-7809-4839-82DA-FA05F1A8C3BC}"/>
              </a:ext>
            </a:extLst>
          </p:cNvPr>
          <p:cNvSpPr txBox="1"/>
          <p:nvPr/>
        </p:nvSpPr>
        <p:spPr>
          <a:xfrm flipH="1">
            <a:off x="689128" y="2106290"/>
            <a:ext cx="11145979" cy="286232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tx2"/>
                </a:solidFill>
              </a:rPr>
              <a:t>Stap 1: aanmelding via de knop INSCHRIJVEN op  </a:t>
            </a:r>
            <a:r>
              <a:rPr lang="nl-BE" sz="2000" dirty="0">
                <a:hlinkClick r:id="rId3"/>
              </a:rPr>
              <a:t>www.luca-arts.be</a:t>
            </a:r>
            <a:r>
              <a:rPr lang="nl-BE" sz="2000" dirty="0"/>
              <a:t> </a:t>
            </a:r>
          </a:p>
          <a:p>
            <a:endParaRPr lang="nl-BE" sz="2000" dirty="0"/>
          </a:p>
          <a:p>
            <a:r>
              <a:rPr lang="nl-BE" sz="2000" dirty="0">
                <a:solidFill>
                  <a:schemeClr val="tx2"/>
                </a:solidFill>
              </a:rPr>
              <a:t>Stap 2: Vervolledig de online inschrijving volgens de instructies</a:t>
            </a:r>
          </a:p>
          <a:p>
            <a:endParaRPr lang="nl-BE" sz="2000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Stap 3: de onderwijsadministratie verwerkt je aanvraag tot een </a:t>
            </a:r>
            <a:r>
              <a:rPr lang="nl-BE" sz="2000">
                <a:solidFill>
                  <a:schemeClr val="tx2"/>
                </a:solidFill>
              </a:rPr>
              <a:t>definitieve inschrijving</a:t>
            </a:r>
            <a:endParaRPr lang="nl-BE" sz="2000" dirty="0">
              <a:solidFill>
                <a:schemeClr val="tx2"/>
              </a:solidFill>
            </a:endParaRPr>
          </a:p>
          <a:p>
            <a:endParaRPr lang="nl-BE" sz="2000" dirty="0">
              <a:solidFill>
                <a:schemeClr val="tx2"/>
              </a:solidFill>
            </a:endParaRPr>
          </a:p>
          <a:p>
            <a:r>
              <a:rPr lang="nl-BE" sz="2000" dirty="0">
                <a:solidFill>
                  <a:schemeClr val="tx2"/>
                </a:solidFill>
              </a:rPr>
              <a:t>Stap 4: je ontvangt inschrijvingsbewijs, factuur en informatiebundel via mail</a:t>
            </a:r>
            <a:br>
              <a:rPr lang="nl-BE" sz="2000" dirty="0">
                <a:solidFill>
                  <a:schemeClr val="tx2"/>
                </a:solidFill>
              </a:rPr>
            </a:br>
            <a:r>
              <a:rPr lang="nl-BE" sz="2000" dirty="0">
                <a:solidFill>
                  <a:schemeClr val="tx2"/>
                </a:solidFill>
              </a:rPr>
              <a:t>	je studentenkaart wordt via de post opgestuurd naar je huisadres</a:t>
            </a:r>
          </a:p>
          <a:p>
            <a:r>
              <a:rPr lang="nl-BE" sz="2000" dirty="0"/>
              <a:t> </a:t>
            </a:r>
          </a:p>
        </p:txBody>
      </p:sp>
      <p:sp>
        <p:nvSpPr>
          <p:cNvPr id="10" name="Pijl-rechts 4">
            <a:hlinkClick r:id="rId4" action="ppaction://hlinksldjump" tooltip="Terug naar overzicht"/>
            <a:extLst>
              <a:ext uri="{FF2B5EF4-FFF2-40B4-BE49-F238E27FC236}">
                <a16:creationId xmlns:a16="http://schemas.microsoft.com/office/drawing/2014/main" id="{874D5649-4AA9-4F8F-A090-322AE511D046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4" action="ppaction://hlinksldjump"/>
            <a:extLst>
              <a:ext uri="{FF2B5EF4-FFF2-40B4-BE49-F238E27FC236}">
                <a16:creationId xmlns:a16="http://schemas.microsoft.com/office/drawing/2014/main" id="{CCB26CFE-F94E-4DDC-8634-9135B8B376B9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37518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Studiekosten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DEF4D8-7809-4839-82DA-FA05F1A8C3BC}"/>
              </a:ext>
            </a:extLst>
          </p:cNvPr>
          <p:cNvSpPr txBox="1"/>
          <p:nvPr/>
        </p:nvSpPr>
        <p:spPr>
          <a:xfrm flipH="1">
            <a:off x="689127" y="2106290"/>
            <a:ext cx="6346669" cy="37856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900" b="1" dirty="0">
                <a:solidFill>
                  <a:schemeClr val="tx2"/>
                </a:solidFill>
              </a:rPr>
              <a:t>STUDIEGELD voor modeltraject (= 60 studiepunten)</a:t>
            </a:r>
          </a:p>
          <a:p>
            <a:r>
              <a:rPr lang="nl-BE" sz="1900" dirty="0">
                <a:solidFill>
                  <a:schemeClr val="tx2"/>
                </a:solidFill>
              </a:rPr>
              <a:t>-&gt; voor </a:t>
            </a:r>
            <a:r>
              <a:rPr lang="nl-BE" sz="1900" cap="small" dirty="0">
                <a:solidFill>
                  <a:schemeClr val="tx2"/>
                </a:solidFill>
              </a:rPr>
              <a:t>NIET-BEURSSTUDENT</a:t>
            </a:r>
          </a:p>
          <a:p>
            <a:r>
              <a:rPr lang="nl-BE" sz="1900" dirty="0">
                <a:solidFill>
                  <a:schemeClr val="tx2"/>
                </a:solidFill>
              </a:rPr>
              <a:t>    vast gedeelte:		€ 245,20</a:t>
            </a:r>
          </a:p>
          <a:p>
            <a:r>
              <a:rPr lang="nl-BE" sz="1900" dirty="0">
                <a:solidFill>
                  <a:schemeClr val="tx2"/>
                </a:solidFill>
              </a:rPr>
              <a:t>    variabel gedeelte:	€ 702,00  </a:t>
            </a:r>
            <a:r>
              <a:rPr lang="nl-BE" sz="1900" i="1" dirty="0">
                <a:solidFill>
                  <a:schemeClr val="tx2"/>
                </a:solidFill>
              </a:rPr>
              <a:t>(€ 11,70 per studiepunt)</a:t>
            </a:r>
          </a:p>
          <a:p>
            <a:r>
              <a:rPr lang="nl-BE" sz="1900" b="1" dirty="0">
                <a:solidFill>
                  <a:schemeClr val="tx2"/>
                </a:solidFill>
              </a:rPr>
              <a:t>    totaal: 		€ 947,20 </a:t>
            </a:r>
          </a:p>
          <a:p>
            <a:r>
              <a:rPr lang="nl-BE" sz="1900" dirty="0">
                <a:solidFill>
                  <a:schemeClr val="tx2"/>
                </a:solidFill>
              </a:rPr>
              <a:t>-&gt; voor BEURSSTUDENT</a:t>
            </a:r>
          </a:p>
          <a:p>
            <a:r>
              <a:rPr lang="nl-BE" sz="1900" dirty="0">
                <a:solidFill>
                  <a:schemeClr val="tx2"/>
                </a:solidFill>
              </a:rPr>
              <a:t>    vast gedeelte:		€ 111,90</a:t>
            </a:r>
          </a:p>
          <a:p>
            <a:r>
              <a:rPr lang="nl-BE" sz="1900" dirty="0">
                <a:solidFill>
                  <a:schemeClr val="tx2"/>
                </a:solidFill>
              </a:rPr>
              <a:t>    variabel gedeelte:	€ 0</a:t>
            </a:r>
            <a:endParaRPr lang="nl-BE" sz="1900" i="1" dirty="0">
              <a:solidFill>
                <a:schemeClr val="tx2"/>
              </a:solidFill>
            </a:endParaRPr>
          </a:p>
          <a:p>
            <a:r>
              <a:rPr lang="nl-BE" sz="1900" b="1" dirty="0">
                <a:solidFill>
                  <a:schemeClr val="tx2"/>
                </a:solidFill>
              </a:rPr>
              <a:t>    totaal: 		€ 111,90</a:t>
            </a:r>
          </a:p>
          <a:p>
            <a:endParaRPr lang="nl-BE" sz="1200" dirty="0">
              <a:solidFill>
                <a:schemeClr val="tx2"/>
              </a:solidFill>
            </a:endParaRPr>
          </a:p>
          <a:p>
            <a:r>
              <a:rPr lang="nl-BE" sz="1900" b="1" dirty="0">
                <a:solidFill>
                  <a:schemeClr val="tx2"/>
                </a:solidFill>
              </a:rPr>
              <a:t>EXTRA STUDIEKOSTEN</a:t>
            </a:r>
          </a:p>
          <a:p>
            <a:r>
              <a:rPr lang="nl-BE" sz="1900" dirty="0">
                <a:solidFill>
                  <a:schemeClr val="tx2"/>
                </a:solidFill>
              </a:rPr>
              <a:t>-&gt;voor ELKE STUDENT</a:t>
            </a:r>
          </a:p>
          <a:p>
            <a:r>
              <a:rPr lang="nl-BE" sz="1900" dirty="0">
                <a:solidFill>
                  <a:schemeClr val="tx2"/>
                </a:solidFill>
              </a:rPr>
              <a:t>    afhankelijk van opleiding:	</a:t>
            </a:r>
            <a:r>
              <a:rPr lang="nl-BE" sz="1900" b="1" dirty="0">
                <a:solidFill>
                  <a:schemeClr val="tx2"/>
                </a:solidFill>
              </a:rPr>
              <a:t>€ 200, € 225, € 300 of € 400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501FB59-762C-4D89-A573-37807D91389F}"/>
              </a:ext>
            </a:extLst>
          </p:cNvPr>
          <p:cNvCxnSpPr/>
          <p:nvPr/>
        </p:nvCxnSpPr>
        <p:spPr>
          <a:xfrm>
            <a:off x="70358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7858D4E4-50F2-4B47-B8C0-C25D140BC4D6}"/>
              </a:ext>
            </a:extLst>
          </p:cNvPr>
          <p:cNvSpPr/>
          <p:nvPr/>
        </p:nvSpPr>
        <p:spPr>
          <a:xfrm>
            <a:off x="7516368" y="1349892"/>
            <a:ext cx="4177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dirty="0">
                <a:solidFill>
                  <a:schemeClr val="tx2"/>
                </a:solidFill>
              </a:rPr>
              <a:t>De studiekosten bestaan uit:</a:t>
            </a:r>
          </a:p>
          <a:p>
            <a:pPr marL="285750" indent="-285750" algn="r">
              <a:buFontTx/>
              <a:buChar char="-"/>
            </a:pPr>
            <a:r>
              <a:rPr lang="nl-BE" b="1" dirty="0">
                <a:solidFill>
                  <a:schemeClr val="tx2"/>
                </a:solidFill>
              </a:rPr>
              <a:t>het studiegeld</a:t>
            </a:r>
          </a:p>
          <a:p>
            <a:pPr marL="285750" indent="-285750" algn="r">
              <a:buFontTx/>
              <a:buChar char="-"/>
            </a:pPr>
            <a:r>
              <a:rPr lang="nl-BE" b="1" dirty="0">
                <a:solidFill>
                  <a:schemeClr val="tx2"/>
                </a:solidFill>
              </a:rPr>
              <a:t>de extra studiekosten</a:t>
            </a:r>
            <a:endParaRPr lang="nl-BE" sz="2000" b="0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A7BB9B-AD79-4179-9A2E-19CFAD038069}"/>
              </a:ext>
            </a:extLst>
          </p:cNvPr>
          <p:cNvSpPr txBox="1"/>
          <p:nvPr/>
        </p:nvSpPr>
        <p:spPr>
          <a:xfrm>
            <a:off x="7357379" y="5182894"/>
            <a:ext cx="433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Meer info: </a:t>
            </a:r>
            <a:br>
              <a:rPr lang="nl-BE" dirty="0"/>
            </a:br>
            <a:r>
              <a:rPr lang="nl-BE" dirty="0">
                <a:hlinkClick r:id="rId3"/>
              </a:rPr>
              <a:t>https://www.luca-arts.be/nl/studiekosten-en-studiefinanciering</a:t>
            </a:r>
            <a:endParaRPr lang="nl-BE" dirty="0"/>
          </a:p>
        </p:txBody>
      </p:sp>
      <p:sp>
        <p:nvSpPr>
          <p:cNvPr id="17" name="Pijl-rechts 4">
            <a:hlinkClick r:id="rId4" action="ppaction://hlinksldjump" tooltip="Terug naar overzicht"/>
            <a:extLst>
              <a:ext uri="{FF2B5EF4-FFF2-40B4-BE49-F238E27FC236}">
                <a16:creationId xmlns:a16="http://schemas.microsoft.com/office/drawing/2014/main" id="{10D4CB1D-F212-4155-A804-5E493DB8ED9C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Tekstvak 17">
            <a:hlinkClick r:id="rId4" action="ppaction://hlinksldjump"/>
            <a:extLst>
              <a:ext uri="{FF2B5EF4-FFF2-40B4-BE49-F238E27FC236}">
                <a16:creationId xmlns:a16="http://schemas.microsoft.com/office/drawing/2014/main" id="{3D87237F-1E38-4E4C-882E-879C8FFC1433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59420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CC90-10DC-4705-9725-EA9C8B33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" y="394208"/>
            <a:ext cx="1780032" cy="13959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341A05-D3B8-4527-9693-C7950A1A1F43}"/>
              </a:ext>
            </a:extLst>
          </p:cNvPr>
          <p:cNvSpPr txBox="1"/>
          <p:nvPr/>
        </p:nvSpPr>
        <p:spPr>
          <a:xfrm>
            <a:off x="3997036" y="474518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latin typeface="LUCA" panose="02000000000000000000" pitchFamily="2" charset="0"/>
              </a:rPr>
              <a:t>Start academiejaar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501FB59-762C-4D89-A573-37807D91389F}"/>
              </a:ext>
            </a:extLst>
          </p:cNvPr>
          <p:cNvCxnSpPr/>
          <p:nvPr/>
        </p:nvCxnSpPr>
        <p:spPr>
          <a:xfrm>
            <a:off x="70358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6AFF279-D315-410E-99C7-858FC69DA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r="42292"/>
          <a:stretch/>
        </p:blipFill>
        <p:spPr>
          <a:xfrm>
            <a:off x="0" y="2203854"/>
            <a:ext cx="7035799" cy="38886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1FDFE27-3EDA-4DAB-9FFF-3E54F4B1564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0" y="2203855"/>
            <a:ext cx="7114497" cy="388860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40FFC0D8-37B8-4B68-8F93-AB1BE0571D3B}"/>
              </a:ext>
            </a:extLst>
          </p:cNvPr>
          <p:cNvSpPr/>
          <p:nvPr/>
        </p:nvSpPr>
        <p:spPr>
          <a:xfrm>
            <a:off x="297274" y="4810834"/>
            <a:ext cx="617732" cy="52939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0063B5E-B3F0-4A32-ADC1-923C5E3F8389}"/>
              </a:ext>
            </a:extLst>
          </p:cNvPr>
          <p:cNvSpPr/>
          <p:nvPr/>
        </p:nvSpPr>
        <p:spPr>
          <a:xfrm>
            <a:off x="323922" y="4242440"/>
            <a:ext cx="617732" cy="52939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04E377D-6AE2-4617-91C7-93D5FAEE89D4}"/>
              </a:ext>
            </a:extLst>
          </p:cNvPr>
          <p:cNvSpPr/>
          <p:nvPr/>
        </p:nvSpPr>
        <p:spPr>
          <a:xfrm>
            <a:off x="7516368" y="1339259"/>
            <a:ext cx="41770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dirty="0">
                <a:solidFill>
                  <a:schemeClr val="tx2"/>
                </a:solidFill>
              </a:rPr>
              <a:t>Het academiejaar</a:t>
            </a:r>
          </a:p>
          <a:p>
            <a:pPr algn="r"/>
            <a:r>
              <a:rPr lang="nl-BE" dirty="0">
                <a:solidFill>
                  <a:schemeClr val="tx2"/>
                </a:solidFill>
              </a:rPr>
              <a:t>start op 21 september.</a:t>
            </a:r>
          </a:p>
          <a:p>
            <a:pPr algn="r"/>
            <a:r>
              <a:rPr lang="nl-BE" dirty="0">
                <a:solidFill>
                  <a:schemeClr val="tx2"/>
                </a:solidFill>
              </a:rPr>
              <a:t>Afhankelijk van de opleiding  is er ook een verplichte introductieweek voorzien</a:t>
            </a:r>
          </a:p>
          <a:p>
            <a:pPr algn="r"/>
            <a:r>
              <a:rPr lang="nl-BE" dirty="0">
                <a:solidFill>
                  <a:schemeClr val="tx2"/>
                </a:solidFill>
              </a:rPr>
              <a:t>vanaf 14 september.</a:t>
            </a:r>
            <a:endParaRPr lang="nl-BE" sz="2000" b="0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7DE5212B-895C-4D4E-BF73-064E4272EA18}"/>
              </a:ext>
            </a:extLst>
          </p:cNvPr>
          <p:cNvSpPr/>
          <p:nvPr/>
        </p:nvSpPr>
        <p:spPr>
          <a:xfrm>
            <a:off x="10217149" y="1670050"/>
            <a:ext cx="332677" cy="28311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6D2A4FAE-C06D-4BFA-8BAD-119CAEE550E5}"/>
              </a:ext>
            </a:extLst>
          </p:cNvPr>
          <p:cNvSpPr/>
          <p:nvPr/>
        </p:nvSpPr>
        <p:spPr>
          <a:xfrm>
            <a:off x="10229849" y="2482850"/>
            <a:ext cx="332677" cy="28311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Pijl-rechts 4">
            <a:hlinkClick r:id="rId6" action="ppaction://hlinksldjump" tooltip="Terug naar overzicht"/>
            <a:extLst>
              <a:ext uri="{FF2B5EF4-FFF2-40B4-BE49-F238E27FC236}">
                <a16:creationId xmlns:a16="http://schemas.microsoft.com/office/drawing/2014/main" id="{30E37FE9-B293-44BB-9478-0804248FAFDA}"/>
              </a:ext>
            </a:extLst>
          </p:cNvPr>
          <p:cNvSpPr/>
          <p:nvPr/>
        </p:nvSpPr>
        <p:spPr>
          <a:xfrm rot="10800000">
            <a:off x="114298" y="6246152"/>
            <a:ext cx="1409697" cy="375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Tekstvak 25">
            <a:hlinkClick r:id="rId6" action="ppaction://hlinksldjump"/>
            <a:extLst>
              <a:ext uri="{FF2B5EF4-FFF2-40B4-BE49-F238E27FC236}">
                <a16:creationId xmlns:a16="http://schemas.microsoft.com/office/drawing/2014/main" id="{C2998BDF-9361-423D-B517-641C160A1E0D}"/>
              </a:ext>
            </a:extLst>
          </p:cNvPr>
          <p:cNvSpPr txBox="1"/>
          <p:nvPr/>
        </p:nvSpPr>
        <p:spPr>
          <a:xfrm>
            <a:off x="233773" y="6296952"/>
            <a:ext cx="205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3693658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6CFCA2D10245B6E3F73DD509B0F0" ma:contentTypeVersion="13" ma:contentTypeDescription="Een nieuw document maken." ma:contentTypeScope="" ma:versionID="f9138d2ec302c685e68b71796ac297f8">
  <xsd:schema xmlns:xsd="http://www.w3.org/2001/XMLSchema" xmlns:xs="http://www.w3.org/2001/XMLSchema" xmlns:p="http://schemas.microsoft.com/office/2006/metadata/properties" xmlns:ns3="a6d28473-a556-4301-b1f3-9c0620628cd6" xmlns:ns4="0a5c3950-621f-4d80-aff4-e5e03e4e682e" targetNamespace="http://schemas.microsoft.com/office/2006/metadata/properties" ma:root="true" ma:fieldsID="09aad0f5444edad93bdc7a6fda4d44ac" ns3:_="" ns4:_="">
    <xsd:import namespace="a6d28473-a556-4301-b1f3-9c0620628cd6"/>
    <xsd:import namespace="0a5c3950-621f-4d80-aff4-e5e03e4e68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28473-a556-4301-b1f3-9c0620628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3950-621f-4d80-aff4-e5e03e4e6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14783A-E474-49BC-92F9-68CBCCCE8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28473-a556-4301-b1f3-9c0620628cd6"/>
    <ds:schemaRef ds:uri="0a5c3950-621f-4d80-aff4-e5e03e4e6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2C0B5-123E-42BD-859B-762B4DE9FC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3EA5C8-823F-4500-A8C1-B36BBB4CD4E9}">
  <ds:schemaRefs>
    <ds:schemaRef ds:uri="http://purl.org/dc/dcmitype/"/>
    <ds:schemaRef ds:uri="http://www.w3.org/XML/1998/namespace"/>
    <ds:schemaRef ds:uri="http://schemas.openxmlformats.org/package/2006/metadata/core-properties"/>
    <ds:schemaRef ds:uri="0a5c3950-621f-4d80-aff4-e5e03e4e682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a6d28473-a556-4301-b1f3-9c0620628cd6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650</Words>
  <Application>Microsoft Office PowerPoint</Application>
  <PresentationFormat>Breedbeeld</PresentationFormat>
  <Paragraphs>108</Paragraphs>
  <Slides>12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Walter Mommaerts</dc:creator>
  <cp:lastModifiedBy>Manu Roegiers</cp:lastModifiedBy>
  <cp:revision>47</cp:revision>
  <dcterms:created xsi:type="dcterms:W3CDTF">2020-04-28T18:09:09Z</dcterms:created>
  <dcterms:modified xsi:type="dcterms:W3CDTF">2020-04-30T09:44:56Z</dcterms:modified>
</cp:coreProperties>
</file>